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2" r:id="rId3"/>
    <p:sldId id="263" r:id="rId4"/>
    <p:sldId id="258" r:id="rId5"/>
    <p:sldId id="264" r:id="rId6"/>
    <p:sldId id="265" r:id="rId7"/>
    <p:sldId id="266" r:id="rId8"/>
    <p:sldId id="267" r:id="rId9"/>
    <p:sldId id="268" r:id="rId10"/>
    <p:sldId id="26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Федоренко Олексій" initials="ФО" lastIdx="1" clrIdx="0">
    <p:extLst>
      <p:ext uri="{19B8F6BF-5375-455C-9EA6-DF929625EA0E}">
        <p15:presenceInfo xmlns:p15="http://schemas.microsoft.com/office/powerpoint/2012/main" userId="fab60a0e6d76f0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9CC00"/>
    <a:srgbClr val="808000"/>
    <a:srgbClr val="4D4D00"/>
    <a:srgbClr val="27457B"/>
    <a:srgbClr val="A94D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5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7C03-DB53-4787-9423-12204827ADA1}" type="datetimeFigureOut">
              <a:rPr lang="uk-UA" smtClean="0"/>
              <a:t>04.12.2016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6A6B6-F4ED-4FD9-AE5C-5C508FC9AF3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6024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7C03-DB53-4787-9423-12204827ADA1}" type="datetimeFigureOut">
              <a:rPr lang="uk-UA" smtClean="0"/>
              <a:t>04.12.2016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6A6B6-F4ED-4FD9-AE5C-5C508FC9AF3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39847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7C03-DB53-4787-9423-12204827ADA1}" type="datetimeFigureOut">
              <a:rPr lang="uk-UA" smtClean="0"/>
              <a:t>04.12.2016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6A6B6-F4ED-4FD9-AE5C-5C508FC9AF3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7688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7C03-DB53-4787-9423-12204827ADA1}" type="datetimeFigureOut">
              <a:rPr lang="uk-UA" smtClean="0"/>
              <a:t>04.12.2016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6A6B6-F4ED-4FD9-AE5C-5C508FC9AF3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80559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7C03-DB53-4787-9423-12204827ADA1}" type="datetimeFigureOut">
              <a:rPr lang="uk-UA" smtClean="0"/>
              <a:t>04.12.2016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6A6B6-F4ED-4FD9-AE5C-5C508FC9AF3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97765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7C03-DB53-4787-9423-12204827ADA1}" type="datetimeFigureOut">
              <a:rPr lang="uk-UA" smtClean="0"/>
              <a:t>04.12.2016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6A6B6-F4ED-4FD9-AE5C-5C508FC9AF3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00323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7C03-DB53-4787-9423-12204827ADA1}" type="datetimeFigureOut">
              <a:rPr lang="uk-UA" smtClean="0"/>
              <a:t>04.12.2016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6A6B6-F4ED-4FD9-AE5C-5C508FC9AF3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72236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7C03-DB53-4787-9423-12204827ADA1}" type="datetimeFigureOut">
              <a:rPr lang="uk-UA" smtClean="0"/>
              <a:t>04.12.2016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6A6B6-F4ED-4FD9-AE5C-5C508FC9AF3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61571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7C03-DB53-4787-9423-12204827ADA1}" type="datetimeFigureOut">
              <a:rPr lang="uk-UA" smtClean="0"/>
              <a:t>04.12.2016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6A6B6-F4ED-4FD9-AE5C-5C508FC9AF3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08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7C03-DB53-4787-9423-12204827ADA1}" type="datetimeFigureOut">
              <a:rPr lang="uk-UA" smtClean="0"/>
              <a:t>04.12.2016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6A6B6-F4ED-4FD9-AE5C-5C508FC9AF3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02052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7C03-DB53-4787-9423-12204827ADA1}" type="datetimeFigureOut">
              <a:rPr lang="uk-UA" smtClean="0"/>
              <a:t>04.12.2016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6A6B6-F4ED-4FD9-AE5C-5C508FC9AF3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5279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87C03-DB53-4787-9423-12204827ADA1}" type="datetimeFigureOut">
              <a:rPr lang="uk-UA" smtClean="0"/>
              <a:t>04.12.2016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6A6B6-F4ED-4FD9-AE5C-5C508FC9AF3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03198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8.jp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slide" Target="slide2.xml"/><Relationship Id="rId9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3.xm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slide" Target="slide5.xml"/><Relationship Id="rId10" Type="http://schemas.openxmlformats.org/officeDocument/2006/relationships/slide" Target="slide7.xml"/><Relationship Id="rId4" Type="http://schemas.openxmlformats.org/officeDocument/2006/relationships/slide" Target="slide4.xml"/><Relationship Id="rId9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2.xml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slide" Target="slide10.xml"/><Relationship Id="rId5" Type="http://schemas.openxmlformats.org/officeDocument/2006/relationships/slide" Target="slide5.xml"/><Relationship Id="rId10" Type="http://schemas.openxmlformats.org/officeDocument/2006/relationships/slide" Target="slide9.xml"/><Relationship Id="rId4" Type="http://schemas.openxmlformats.org/officeDocument/2006/relationships/slide" Target="slide4.xml"/><Relationship Id="rId9" Type="http://schemas.openxmlformats.org/officeDocument/2006/relationships/slide" Target="slide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jp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slide" Target="slide3.xml"/><Relationship Id="rId10" Type="http://schemas.openxmlformats.org/officeDocument/2006/relationships/slide" Target="slide5.xml"/><Relationship Id="rId4" Type="http://schemas.openxmlformats.org/officeDocument/2006/relationships/slide" Target="slide2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3.jpg"/><Relationship Id="rId7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8.jp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jp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slide" Target="slide2.xml"/><Relationship Id="rId9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8.jp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8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75000">
              <a:srgbClr val="F9F9F9"/>
            </a:gs>
            <a:gs pos="25000">
              <a:schemeClr val="bg1"/>
            </a:gs>
            <a:gs pos="100000">
              <a:schemeClr val="bg1">
                <a:lumMod val="9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851092" y="1177601"/>
            <a:ext cx="7441815" cy="3393237"/>
          </a:xfrm>
          <a:prstGeom prst="rect">
            <a:avLst/>
          </a:prstGeom>
          <a:noFill/>
          <a:ln>
            <a:solidFill>
              <a:schemeClr val="bg1"/>
            </a:solidFill>
          </a:ln>
          <a:scene3d>
            <a:camera prst="orthographicFront"/>
            <a:lightRig rig="soft" dir="t">
              <a:rot lat="0" lon="0" rev="15600000"/>
            </a:lightRig>
          </a:scene3d>
          <a:sp3d>
            <a:bevelT w="57150"/>
          </a:sp3d>
        </p:spPr>
        <p:txBody>
          <a:bodyPr wrap="square" lIns="68580" tIns="34290" rIns="68580" bIns="34290">
            <a:spAutoFit/>
            <a:sp3d extrusionH="57150" prstMaterial="softEdge">
              <a:bevelT w="38100" h="38100"/>
            </a:sp3d>
          </a:bodyPr>
          <a:lstStyle/>
          <a:p>
            <a:pPr algn="ctr"/>
            <a:r>
              <a:rPr lang="uk-UA" sz="7200" b="1" dirty="0">
                <a:ln w="28575">
                  <a:solidFill>
                    <a:schemeClr val="bg1"/>
                  </a:solidFill>
                </a:ln>
                <a:solidFill>
                  <a:srgbClr val="A94D0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Подорож </a:t>
            </a:r>
          </a:p>
          <a:p>
            <a:pPr algn="ctr"/>
            <a:r>
              <a:rPr lang="uk-UA" sz="7200" b="1" dirty="0">
                <a:ln w="28575">
                  <a:solidFill>
                    <a:schemeClr val="bg1"/>
                  </a:solidFill>
                </a:ln>
                <a:solidFill>
                  <a:srgbClr val="A94D0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до </a:t>
            </a:r>
          </a:p>
          <a:p>
            <a:pPr algn="ctr"/>
            <a:r>
              <a:rPr lang="uk-UA" sz="7200" b="1" dirty="0">
                <a:ln w="28575">
                  <a:solidFill>
                    <a:schemeClr val="bg1"/>
                  </a:solidFill>
                </a:ln>
                <a:solidFill>
                  <a:srgbClr val="A94D0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Австралії</a:t>
            </a:r>
          </a:p>
        </p:txBody>
      </p:sp>
      <p:grpSp>
        <p:nvGrpSpPr>
          <p:cNvPr id="17" name="Группа 16"/>
          <p:cNvGrpSpPr/>
          <p:nvPr/>
        </p:nvGrpSpPr>
        <p:grpSpPr>
          <a:xfrm>
            <a:off x="6664344" y="5131988"/>
            <a:ext cx="889687" cy="902043"/>
            <a:chOff x="5280387" y="5243199"/>
            <a:chExt cx="889687" cy="902043"/>
          </a:xfrm>
        </p:grpSpPr>
        <p:sp>
          <p:nvSpPr>
            <p:cNvPr id="12" name="Прямоугольник 11">
              <a:hlinkClick r:id="rId3" action="ppaction://hlinksldjump"/>
            </p:cNvPr>
            <p:cNvSpPr/>
            <p:nvPr/>
          </p:nvSpPr>
          <p:spPr>
            <a:xfrm>
              <a:off x="5280387" y="5243199"/>
              <a:ext cx="889687" cy="902043"/>
            </a:xfrm>
            <a:prstGeom prst="rect">
              <a:avLst/>
            </a:prstGeom>
            <a:solidFill>
              <a:srgbClr val="8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Равнобедренный треугольник 13">
              <a:hlinkClick r:id="rId3" action="ppaction://hlinksldjump"/>
            </p:cNvPr>
            <p:cNvSpPr/>
            <p:nvPr/>
          </p:nvSpPr>
          <p:spPr>
            <a:xfrm rot="5400000">
              <a:off x="5342560" y="5363263"/>
              <a:ext cx="765339" cy="661914"/>
            </a:xfrm>
            <a:prstGeom prst="triangle">
              <a:avLst/>
            </a:prstGeom>
            <a:solidFill>
              <a:srgbClr val="4D4D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</p:spTree>
    <p:extLst>
      <p:ext uri="{BB962C8B-B14F-4D97-AF65-F5344CB8AC3E}">
        <p14:creationId xmlns:p14="http://schemas.microsoft.com/office/powerpoint/2010/main" val="3526271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амк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9" name="Текст"/>
          <p:cNvGrpSpPr/>
          <p:nvPr/>
        </p:nvGrpSpPr>
        <p:grpSpPr>
          <a:xfrm>
            <a:off x="1626651" y="560061"/>
            <a:ext cx="6961166" cy="2915105"/>
            <a:chOff x="1626651" y="560061"/>
            <a:chExt cx="6961166" cy="2915105"/>
          </a:xfrm>
        </p:grpSpPr>
        <p:sp>
          <p:nvSpPr>
            <p:cNvPr id="11" name="Справа верх"/>
            <p:cNvSpPr txBox="1"/>
            <p:nvPr/>
          </p:nvSpPr>
          <p:spPr>
            <a:xfrm>
              <a:off x="4270342" y="612844"/>
              <a:ext cx="4317475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/>
              <a:r>
                <a:rPr lang="uk-UA" dirty="0"/>
                <a:t>Страус Ему — це велика нелітаючий австралійський птах. Це друга за величиною птах у світі, після африканського страуса, вона досягає 1.5–2 метра у висоту і важить до 60 кілограмів.</a:t>
              </a:r>
            </a:p>
            <a:p>
              <a:pPr indent="457200"/>
              <a:r>
                <a:rPr lang="uk-UA" dirty="0"/>
                <a:t>Живе великими стадами, які постійно переміщаються в пошуках їжі і води. Самка </a:t>
              </a:r>
              <a:r>
                <a:rPr lang="uk-UA" dirty="0" err="1"/>
                <a:t>ему</a:t>
              </a:r>
              <a:r>
                <a:rPr lang="uk-UA" dirty="0"/>
                <a:t> відкладає великі яйця, але насиджування займається самець.</a:t>
              </a:r>
            </a:p>
          </p:txBody>
        </p:sp>
        <p:sp>
          <p:nvSpPr>
            <p:cNvPr id="3" name="Нащвание"/>
            <p:cNvSpPr txBox="1"/>
            <p:nvPr/>
          </p:nvSpPr>
          <p:spPr>
            <a:xfrm>
              <a:off x="1626651" y="560061"/>
              <a:ext cx="14182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uk-UA" sz="5400" b="1" dirty="0">
                  <a:ln w="12700">
                    <a:solidFill>
                      <a:schemeClr val="accent1">
                        <a:lumMod val="75000"/>
                      </a:schemeClr>
                    </a:solidFill>
                  </a:ln>
                  <a:solidFill>
                    <a:srgbClr val="0000FF"/>
                  </a:solidFill>
                </a:rPr>
                <a:t>Ему</a:t>
              </a:r>
            </a:p>
          </p:txBody>
        </p:sp>
      </p:grpSp>
      <p:pic>
        <p:nvPicPr>
          <p:cNvPr id="5" name="Карта Бол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8" y="482600"/>
            <a:ext cx="5225143" cy="5892800"/>
          </a:xfrm>
          <a:prstGeom prst="rect">
            <a:avLst/>
          </a:prstGeom>
        </p:spPr>
      </p:pic>
      <p:sp>
        <p:nvSpPr>
          <p:cNvPr id="13" name="Рослинність">
            <a:hlinkClick r:id="rId4" action="ppaction://hlinksldjump"/>
          </p:cNvPr>
          <p:cNvSpPr/>
          <p:nvPr/>
        </p:nvSpPr>
        <p:spPr>
          <a:xfrm>
            <a:off x="1027523" y="130598"/>
            <a:ext cx="1527142" cy="320512"/>
          </a:xfrm>
          <a:prstGeom prst="snip2Same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Рослинність</a:t>
            </a:r>
          </a:p>
        </p:txBody>
      </p:sp>
      <p:sp>
        <p:nvSpPr>
          <p:cNvPr id="17" name="Визначні місця">
            <a:hlinkClick r:id="rId5" action="ppaction://hlinksldjump"/>
          </p:cNvPr>
          <p:cNvSpPr/>
          <p:nvPr/>
        </p:nvSpPr>
        <p:spPr>
          <a:xfrm>
            <a:off x="4440026" y="125050"/>
            <a:ext cx="1933542" cy="320512"/>
          </a:xfrm>
          <a:prstGeom prst="snip2SameRect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Визначні місця</a:t>
            </a:r>
          </a:p>
        </p:txBody>
      </p:sp>
      <p:sp>
        <p:nvSpPr>
          <p:cNvPr id="15" name="Тваринництво">
            <a:hlinkClick r:id="rId6" action="ppaction://hlinksldjump"/>
          </p:cNvPr>
          <p:cNvSpPr/>
          <p:nvPr/>
        </p:nvSpPr>
        <p:spPr>
          <a:xfrm>
            <a:off x="2554665" y="130598"/>
            <a:ext cx="1885360" cy="320512"/>
          </a:xfrm>
          <a:prstGeom prst="snip2SameRect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Тваринництво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69" y="1385957"/>
            <a:ext cx="3628571" cy="504761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52429"/>
            <a:ext cx="3505200" cy="2266950"/>
          </a:xfrm>
          <a:prstGeom prst="rect">
            <a:avLst/>
          </a:prstGeom>
        </p:spPr>
      </p:pic>
      <p:sp>
        <p:nvSpPr>
          <p:cNvPr id="14" name="Головна">
            <a:hlinkClick r:id="rId9" action="ppaction://hlinksldjump"/>
          </p:cNvPr>
          <p:cNvSpPr/>
          <p:nvPr/>
        </p:nvSpPr>
        <p:spPr>
          <a:xfrm>
            <a:off x="6378552" y="125050"/>
            <a:ext cx="2209265" cy="320512"/>
          </a:xfrm>
          <a:prstGeom prst="snip2Same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Головна</a:t>
            </a:r>
          </a:p>
        </p:txBody>
      </p:sp>
    </p:spTree>
    <p:extLst>
      <p:ext uri="{BB962C8B-B14F-4D97-AF65-F5344CB8AC3E}">
        <p14:creationId xmlns:p14="http://schemas.microsoft.com/office/powerpoint/2010/main" val="3893157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амк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9" name="Текст"/>
          <p:cNvGrpSpPr/>
          <p:nvPr/>
        </p:nvGrpSpPr>
        <p:grpSpPr>
          <a:xfrm>
            <a:off x="605310" y="714703"/>
            <a:ext cx="4907466" cy="5885507"/>
            <a:chOff x="605310" y="714703"/>
            <a:chExt cx="4907466" cy="5885507"/>
          </a:xfrm>
        </p:grpSpPr>
        <p:sp>
          <p:nvSpPr>
            <p:cNvPr id="6" name="1 подпись"/>
            <p:cNvSpPr txBox="1"/>
            <p:nvPr/>
          </p:nvSpPr>
          <p:spPr>
            <a:xfrm>
              <a:off x="605310" y="4014887"/>
              <a:ext cx="3676453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dirty="0"/>
                <a:t>По своєрідності рослин і кількістю унікальних видів Австралія не має собі рівних на Землі. У тропічних лісах ростуть вічнозелені дерева, пальми, фікуси, евкаліпти, акації. В Австралії практично немає рослинності з соковитими їстівними плодами.</a:t>
              </a:r>
            </a:p>
            <a:p>
              <a:endParaRPr lang="uk-UA" dirty="0"/>
            </a:p>
          </p:txBody>
        </p:sp>
        <p:sp>
          <p:nvSpPr>
            <p:cNvPr id="3" name="Нащвание"/>
            <p:cNvSpPr txBox="1"/>
            <p:nvPr/>
          </p:nvSpPr>
          <p:spPr>
            <a:xfrm>
              <a:off x="605310" y="714703"/>
              <a:ext cx="49074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uk-UA" sz="3200" b="1" u="sng" dirty="0">
                  <a:ln w="0"/>
                  <a:solidFill>
                    <a:srgbClr val="27457B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Рослинність Австралії </a:t>
              </a:r>
              <a:endParaRPr lang="uk-UA" sz="3200" b="1" u="sng" dirty="0">
                <a:ln w="0"/>
                <a:solidFill>
                  <a:srgbClr val="27457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5" name="Тваринництво">
            <a:hlinkClick r:id="rId3" action="ppaction://hlinksldjump"/>
          </p:cNvPr>
          <p:cNvSpPr/>
          <p:nvPr/>
        </p:nvSpPr>
        <p:spPr>
          <a:xfrm>
            <a:off x="2554665" y="130598"/>
            <a:ext cx="1885360" cy="320512"/>
          </a:xfrm>
          <a:prstGeom prst="snip2SameRect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Тваринництво</a:t>
            </a:r>
          </a:p>
        </p:txBody>
      </p:sp>
      <p:sp>
        <p:nvSpPr>
          <p:cNvPr id="17" name="Визначні місця">
            <a:hlinkClick r:id="rId4" action="ppaction://hlinksldjump"/>
          </p:cNvPr>
          <p:cNvSpPr/>
          <p:nvPr/>
        </p:nvSpPr>
        <p:spPr>
          <a:xfrm>
            <a:off x="4440026" y="125050"/>
            <a:ext cx="1933542" cy="320512"/>
          </a:xfrm>
          <a:prstGeom prst="snip2SameRect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Визначні місця</a:t>
            </a:r>
          </a:p>
        </p:txBody>
      </p:sp>
      <p:sp>
        <p:nvSpPr>
          <p:cNvPr id="16" name="Головна">
            <a:hlinkClick r:id="rId5" action="ppaction://hlinksldjump"/>
          </p:cNvPr>
          <p:cNvSpPr/>
          <p:nvPr/>
        </p:nvSpPr>
        <p:spPr>
          <a:xfrm>
            <a:off x="6378552" y="125050"/>
            <a:ext cx="2209265" cy="320512"/>
          </a:xfrm>
          <a:prstGeom prst="snip2Same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Головна</a:t>
            </a:r>
          </a:p>
        </p:txBody>
      </p:sp>
      <p:grpSp>
        <p:nvGrpSpPr>
          <p:cNvPr id="18" name="Рис"/>
          <p:cNvGrpSpPr/>
          <p:nvPr/>
        </p:nvGrpSpPr>
        <p:grpSpPr>
          <a:xfrm>
            <a:off x="605310" y="1454336"/>
            <a:ext cx="7738133" cy="2405693"/>
            <a:chOff x="605310" y="1454336"/>
            <a:chExt cx="7738133" cy="2405693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310" y="1454336"/>
              <a:ext cx="3834715" cy="2405693"/>
            </a:xfrm>
            <a:prstGeom prst="rect">
              <a:avLst/>
            </a:prstGeom>
          </p:spPr>
        </p:pic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956" y="1716405"/>
              <a:ext cx="1656573" cy="1980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9404" y="1716405"/>
              <a:ext cx="1504039" cy="1980000"/>
            </a:xfrm>
            <a:prstGeom prst="rect">
              <a:avLst/>
            </a:prstGeom>
          </p:spPr>
        </p:pic>
      </p:grpSp>
      <p:sp>
        <p:nvSpPr>
          <p:cNvPr id="14" name="евкаліпт">
            <a:hlinkClick r:id="rId9" action="ppaction://hlinksldjump"/>
          </p:cNvPr>
          <p:cNvSpPr/>
          <p:nvPr/>
        </p:nvSpPr>
        <p:spPr>
          <a:xfrm>
            <a:off x="4506013" y="4014887"/>
            <a:ext cx="1801568" cy="457200"/>
          </a:xfrm>
          <a:prstGeom prst="rect">
            <a:avLst/>
          </a:prstGeom>
          <a:solidFill>
            <a:srgbClr val="99CC00"/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spc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Евкаліпт</a:t>
            </a:r>
            <a:r>
              <a:rPr lang="uk-UA" dirty="0"/>
              <a:t> </a:t>
            </a:r>
          </a:p>
        </p:txBody>
      </p:sp>
      <p:sp>
        <p:nvSpPr>
          <p:cNvPr id="20" name="Акац">
            <a:hlinkClick r:id="rId10" action="ppaction://hlinksldjump"/>
          </p:cNvPr>
          <p:cNvSpPr/>
          <p:nvPr/>
        </p:nvSpPr>
        <p:spPr>
          <a:xfrm>
            <a:off x="6690639" y="4014887"/>
            <a:ext cx="1801568" cy="457200"/>
          </a:xfrm>
          <a:prstGeom prst="rect">
            <a:avLst/>
          </a:prstGeom>
          <a:solidFill>
            <a:srgbClr val="99CC00"/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spc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Акація</a:t>
            </a:r>
            <a:r>
              <a:rPr lang="uk-U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0274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амк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9" name="Текст"/>
          <p:cNvGrpSpPr/>
          <p:nvPr/>
        </p:nvGrpSpPr>
        <p:grpSpPr>
          <a:xfrm>
            <a:off x="622170" y="565609"/>
            <a:ext cx="3921550" cy="5869920"/>
            <a:chOff x="622170" y="565609"/>
            <a:chExt cx="3921550" cy="5869920"/>
          </a:xfrm>
        </p:grpSpPr>
        <p:sp>
          <p:nvSpPr>
            <p:cNvPr id="6" name="1 подпись"/>
            <p:cNvSpPr txBox="1"/>
            <p:nvPr/>
          </p:nvSpPr>
          <p:spPr>
            <a:xfrm>
              <a:off x="622170" y="1634215"/>
              <a:ext cx="3921550" cy="4801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/>
              <a:r>
                <a:rPr lang="uk-UA" dirty="0"/>
                <a:t>Австралійський тваринний світ — це особлива, унікальна частина країни. Тільки в Австралії ви можете зустріти таких дивовижних тварин, як качконіс і єхидна, кенгуру і </a:t>
              </a:r>
              <a:r>
                <a:rPr lang="uk-UA" dirty="0" err="1"/>
                <a:t>коала</a:t>
              </a:r>
              <a:r>
                <a:rPr lang="uk-UA" dirty="0"/>
                <a:t>.</a:t>
              </a:r>
            </a:p>
            <a:p>
              <a:pPr indent="457200"/>
              <a:r>
                <a:rPr lang="uk-UA" dirty="0"/>
                <a:t>Більшість австралійських ссавців сумчасті: на животі у них є глибока складка шкіри, яка називається сумкою.</a:t>
              </a:r>
            </a:p>
            <a:p>
              <a:pPr indent="457200"/>
              <a:r>
                <a:rPr lang="uk-UA" dirty="0"/>
                <a:t>Багатий світ птахів. Найбільший птах — страус </a:t>
              </a:r>
              <a:r>
                <a:rPr lang="uk-UA" dirty="0" err="1"/>
                <a:t>ему</a:t>
              </a:r>
              <a:r>
                <a:rPr lang="uk-UA" dirty="0"/>
                <a:t>.  Дуже багато папуг.</a:t>
              </a:r>
            </a:p>
            <a:p>
              <a:pPr indent="457200"/>
              <a:r>
                <a:rPr lang="uk-UA" dirty="0"/>
                <a:t>Особливо багато в Австралії ящірок, від невеликих </a:t>
              </a:r>
              <a:r>
                <a:rPr lang="uk-UA" dirty="0" err="1"/>
                <a:t>десятисантиметрових</a:t>
              </a:r>
              <a:r>
                <a:rPr lang="uk-UA" dirty="0"/>
                <a:t> геконів до триметрових варанів.</a:t>
              </a:r>
            </a:p>
            <a:p>
              <a:endParaRPr lang="uk-UA" dirty="0"/>
            </a:p>
          </p:txBody>
        </p:sp>
        <p:sp>
          <p:nvSpPr>
            <p:cNvPr id="3" name="Нащвание"/>
            <p:cNvSpPr txBox="1"/>
            <p:nvPr/>
          </p:nvSpPr>
          <p:spPr>
            <a:xfrm>
              <a:off x="763572" y="565609"/>
              <a:ext cx="37801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uk-UA" sz="2800" b="1" u="sng" dirty="0">
                  <a:ln w="0"/>
                  <a:solidFill>
                    <a:srgbClr val="27457B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Тваринний світ Австралії</a:t>
              </a:r>
              <a:endParaRPr lang="uk-UA" sz="2800" b="1" u="sng" dirty="0">
                <a:ln w="0"/>
                <a:solidFill>
                  <a:srgbClr val="27457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3" name="Рослинність">
            <a:hlinkClick r:id="rId3" action="ppaction://hlinksldjump"/>
          </p:cNvPr>
          <p:cNvSpPr/>
          <p:nvPr/>
        </p:nvSpPr>
        <p:spPr>
          <a:xfrm>
            <a:off x="1027523" y="130598"/>
            <a:ext cx="1527142" cy="320512"/>
          </a:xfrm>
          <a:prstGeom prst="snip2Same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Рослинність</a:t>
            </a:r>
          </a:p>
        </p:txBody>
      </p:sp>
      <p:sp>
        <p:nvSpPr>
          <p:cNvPr id="17" name="Визначні місця">
            <a:hlinkClick r:id="rId4" action="ppaction://hlinksldjump"/>
          </p:cNvPr>
          <p:cNvSpPr/>
          <p:nvPr/>
        </p:nvSpPr>
        <p:spPr>
          <a:xfrm>
            <a:off x="4440026" y="125050"/>
            <a:ext cx="1933542" cy="320512"/>
          </a:xfrm>
          <a:prstGeom prst="snip2SameRect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Визначні місця</a:t>
            </a:r>
          </a:p>
        </p:txBody>
      </p:sp>
      <p:sp>
        <p:nvSpPr>
          <p:cNvPr id="16" name="Головна">
            <a:hlinkClick r:id="rId5" action="ppaction://hlinksldjump"/>
          </p:cNvPr>
          <p:cNvSpPr/>
          <p:nvPr/>
        </p:nvSpPr>
        <p:spPr>
          <a:xfrm>
            <a:off x="6378552" y="125050"/>
            <a:ext cx="2209265" cy="320512"/>
          </a:xfrm>
          <a:prstGeom prst="snip2Same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Головна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90" y="711883"/>
            <a:ext cx="1591397" cy="2160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985" y="1791883"/>
            <a:ext cx="1739400" cy="2160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211" y="3429000"/>
            <a:ext cx="1552754" cy="2160000"/>
          </a:xfrm>
          <a:prstGeom prst="rect">
            <a:avLst/>
          </a:prstGeom>
        </p:spPr>
      </p:pic>
      <p:sp>
        <p:nvSpPr>
          <p:cNvPr id="20" name="евкаліпт">
            <a:hlinkClick r:id="rId9" action="ppaction://hlinksldjump"/>
          </p:cNvPr>
          <p:cNvSpPr/>
          <p:nvPr/>
        </p:nvSpPr>
        <p:spPr>
          <a:xfrm>
            <a:off x="5165889" y="2909604"/>
            <a:ext cx="1572075" cy="457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spc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КЕНГУРУ</a:t>
            </a:r>
            <a:r>
              <a:rPr lang="uk-UA" dirty="0"/>
              <a:t> </a:t>
            </a:r>
          </a:p>
        </p:txBody>
      </p:sp>
      <p:sp>
        <p:nvSpPr>
          <p:cNvPr id="21" name="евкаліпт">
            <a:hlinkClick r:id="rId10" action="ppaction://hlinksldjump"/>
          </p:cNvPr>
          <p:cNvSpPr/>
          <p:nvPr/>
        </p:nvSpPr>
        <p:spPr>
          <a:xfrm>
            <a:off x="6929647" y="4051800"/>
            <a:ext cx="1572075" cy="457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spc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КОАЛА</a:t>
            </a:r>
            <a:r>
              <a:rPr lang="uk-UA" dirty="0"/>
              <a:t> </a:t>
            </a:r>
          </a:p>
        </p:txBody>
      </p:sp>
      <p:sp>
        <p:nvSpPr>
          <p:cNvPr id="23" name="евкаліпт">
            <a:hlinkClick r:id="rId11" action="ppaction://hlinksldjump"/>
          </p:cNvPr>
          <p:cNvSpPr/>
          <p:nvPr/>
        </p:nvSpPr>
        <p:spPr>
          <a:xfrm>
            <a:off x="5185212" y="5688917"/>
            <a:ext cx="1572075" cy="457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spc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ЄМУ</a:t>
            </a:r>
            <a:r>
              <a:rPr lang="uk-U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8398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амк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9" name="Текст"/>
          <p:cNvGrpSpPr/>
          <p:nvPr/>
        </p:nvGrpSpPr>
        <p:grpSpPr>
          <a:xfrm>
            <a:off x="784484" y="725909"/>
            <a:ext cx="4432656" cy="5528875"/>
            <a:chOff x="784484" y="725909"/>
            <a:chExt cx="4432656" cy="5528875"/>
          </a:xfrm>
        </p:grpSpPr>
        <p:sp>
          <p:nvSpPr>
            <p:cNvPr id="6" name="1 подпись"/>
            <p:cNvSpPr txBox="1"/>
            <p:nvPr/>
          </p:nvSpPr>
          <p:spPr>
            <a:xfrm>
              <a:off x="784484" y="1453470"/>
              <a:ext cx="3676453" cy="4801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/>
              <a:r>
                <a:rPr lang="uk-UA" sz="1600" dirty="0"/>
                <a:t>Сідней — столиця Австралії, це найсучасніше, найвеселіше і найкрасивіше місто країни.</a:t>
              </a:r>
            </a:p>
            <a:p>
              <a:pPr indent="457200"/>
              <a:r>
                <a:rPr lang="uk-UA" sz="1600" dirty="0"/>
                <a:t>Головна визначна пам'ятка, символ міста — Опера </a:t>
              </a:r>
              <a:r>
                <a:rPr lang="uk-UA" sz="1600" dirty="0" err="1"/>
                <a:t>Хаус</a:t>
              </a:r>
              <a:r>
                <a:rPr lang="uk-UA" sz="1600" dirty="0"/>
                <a:t>, унікальне архітектурне спорудження оперного театру. У Сіднеї знаходяться найвищі будівлі Австралії — Сіднейська вежа, а також грандіозний міст Харбор Бридж. Тут розташовані найбільші у світі зоопарк і акваріум з великою колекцією акул, Королівський ботанічний сад і неповторний заповідник дикої природи Блакитні Гори.</a:t>
              </a:r>
            </a:p>
            <a:p>
              <a:pPr indent="457200"/>
              <a:r>
                <a:rPr lang="uk-UA" sz="1600" dirty="0"/>
                <a:t>Австралія — це і безхмарне синє небо, яскраве сонце, багатокілометрові пляжі з білосніжним піском і океан до горизонту.</a:t>
              </a:r>
            </a:p>
            <a:p>
              <a:endParaRPr lang="uk-UA" dirty="0"/>
            </a:p>
          </p:txBody>
        </p:sp>
        <p:sp>
          <p:nvSpPr>
            <p:cNvPr id="3" name="Нащвание"/>
            <p:cNvSpPr txBox="1"/>
            <p:nvPr/>
          </p:nvSpPr>
          <p:spPr>
            <a:xfrm>
              <a:off x="1178351" y="725909"/>
              <a:ext cx="40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uk-UA" sz="2800" b="1" u="sng" dirty="0">
                  <a:ln w="0"/>
                  <a:solidFill>
                    <a:srgbClr val="27457B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Визначні місця Австралії</a:t>
              </a:r>
              <a:endParaRPr lang="uk-UA" sz="2800" b="1" u="sng" dirty="0">
                <a:ln w="0"/>
                <a:solidFill>
                  <a:srgbClr val="27457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5" name="Карта Бол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8" y="482600"/>
            <a:ext cx="5225143" cy="5892800"/>
          </a:xfrm>
          <a:prstGeom prst="rect">
            <a:avLst/>
          </a:prstGeom>
        </p:spPr>
      </p:pic>
      <p:sp>
        <p:nvSpPr>
          <p:cNvPr id="13" name="Рослинність">
            <a:hlinkClick r:id="rId4" action="ppaction://hlinksldjump"/>
          </p:cNvPr>
          <p:cNvSpPr/>
          <p:nvPr/>
        </p:nvSpPr>
        <p:spPr>
          <a:xfrm>
            <a:off x="1027523" y="130598"/>
            <a:ext cx="1527142" cy="320512"/>
          </a:xfrm>
          <a:prstGeom prst="snip2Same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Рослинність</a:t>
            </a:r>
          </a:p>
        </p:txBody>
      </p:sp>
      <p:sp>
        <p:nvSpPr>
          <p:cNvPr id="15" name="Тваринництво">
            <a:hlinkClick r:id="rId5" action="ppaction://hlinksldjump"/>
          </p:cNvPr>
          <p:cNvSpPr/>
          <p:nvPr/>
        </p:nvSpPr>
        <p:spPr>
          <a:xfrm>
            <a:off x="2554665" y="130598"/>
            <a:ext cx="1885360" cy="320512"/>
          </a:xfrm>
          <a:prstGeom prst="snip2SameRect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Тваринництво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406" y="1479394"/>
            <a:ext cx="1847619" cy="1333333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852" y="1479394"/>
            <a:ext cx="1828571" cy="1361905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76" y="3615930"/>
            <a:ext cx="1866667" cy="1352381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422" y="3615930"/>
            <a:ext cx="1371429" cy="1352381"/>
          </a:xfrm>
          <a:prstGeom prst="rect">
            <a:avLst/>
          </a:prstGeom>
        </p:spPr>
      </p:pic>
      <p:sp>
        <p:nvSpPr>
          <p:cNvPr id="27" name="Головна">
            <a:hlinkClick r:id="rId10" action="ppaction://hlinksldjump"/>
          </p:cNvPr>
          <p:cNvSpPr/>
          <p:nvPr/>
        </p:nvSpPr>
        <p:spPr>
          <a:xfrm>
            <a:off x="6378552" y="125050"/>
            <a:ext cx="2209265" cy="320512"/>
          </a:xfrm>
          <a:prstGeom prst="snip2Same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Головна</a:t>
            </a:r>
          </a:p>
        </p:txBody>
      </p:sp>
      <p:sp>
        <p:nvSpPr>
          <p:cNvPr id="28" name="евкаліпт"/>
          <p:cNvSpPr/>
          <p:nvPr/>
        </p:nvSpPr>
        <p:spPr>
          <a:xfrm>
            <a:off x="4924142" y="2951866"/>
            <a:ext cx="1572075" cy="4572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500" b="1" spc="1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Опера </a:t>
            </a:r>
            <a:r>
              <a:rPr lang="uk-UA" sz="1500" b="1" spc="12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Хаус</a:t>
            </a:r>
            <a:r>
              <a:rPr lang="uk-UA" sz="1500" spc="120" dirty="0"/>
              <a:t> </a:t>
            </a:r>
          </a:p>
        </p:txBody>
      </p:sp>
      <p:sp>
        <p:nvSpPr>
          <p:cNvPr id="30" name="евкаліпт"/>
          <p:cNvSpPr/>
          <p:nvPr/>
        </p:nvSpPr>
        <p:spPr>
          <a:xfrm>
            <a:off x="6730852" y="2951866"/>
            <a:ext cx="1700319" cy="4572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500" b="1" spc="1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Харбор Бридж</a:t>
            </a:r>
          </a:p>
        </p:txBody>
      </p:sp>
      <p:sp>
        <p:nvSpPr>
          <p:cNvPr id="31" name="евкаліпт"/>
          <p:cNvSpPr/>
          <p:nvPr/>
        </p:nvSpPr>
        <p:spPr>
          <a:xfrm>
            <a:off x="4779407" y="5061196"/>
            <a:ext cx="1847618" cy="566606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500" b="1" spc="1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Великий </a:t>
            </a:r>
            <a:r>
              <a:rPr lang="uk-UA" sz="1500" b="1" spc="12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Барьєрний</a:t>
            </a:r>
            <a:r>
              <a:rPr lang="uk-UA" sz="1500" b="1" spc="1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Риф</a:t>
            </a:r>
            <a:endParaRPr lang="uk-UA" sz="1500" spc="120" dirty="0"/>
          </a:p>
        </p:txBody>
      </p:sp>
      <p:sp>
        <p:nvSpPr>
          <p:cNvPr id="32" name="евкаліпт"/>
          <p:cNvSpPr/>
          <p:nvPr/>
        </p:nvSpPr>
        <p:spPr>
          <a:xfrm>
            <a:off x="6859097" y="5061196"/>
            <a:ext cx="1572075" cy="566606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500" b="1" spc="1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Острів Кенгуру</a:t>
            </a:r>
            <a:endParaRPr lang="uk-UA" sz="1500" spc="120" dirty="0"/>
          </a:p>
        </p:txBody>
      </p:sp>
    </p:spTree>
    <p:extLst>
      <p:ext uri="{BB962C8B-B14F-4D97-AF65-F5344CB8AC3E}">
        <p14:creationId xmlns:p14="http://schemas.microsoft.com/office/powerpoint/2010/main" val="4081644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амк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9" name="Текст"/>
          <p:cNvGrpSpPr/>
          <p:nvPr/>
        </p:nvGrpSpPr>
        <p:grpSpPr>
          <a:xfrm>
            <a:off x="763572" y="565609"/>
            <a:ext cx="7824245" cy="6052333"/>
            <a:chOff x="763572" y="565609"/>
            <a:chExt cx="7824245" cy="6052333"/>
          </a:xfrm>
        </p:grpSpPr>
        <p:sp>
          <p:nvSpPr>
            <p:cNvPr id="12" name="2 подпись"/>
            <p:cNvSpPr txBox="1"/>
            <p:nvPr/>
          </p:nvSpPr>
          <p:spPr>
            <a:xfrm>
              <a:off x="4802361" y="6017778"/>
              <a:ext cx="3535135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600" dirty="0"/>
                <a:t>Аборигени — корінні жителі Австралії.</a:t>
              </a:r>
            </a:p>
            <a:p>
              <a:endParaRPr lang="uk-UA" sz="1700" dirty="0"/>
            </a:p>
          </p:txBody>
        </p:sp>
        <p:sp>
          <p:nvSpPr>
            <p:cNvPr id="6" name="1 подпись"/>
            <p:cNvSpPr txBox="1"/>
            <p:nvPr/>
          </p:nvSpPr>
          <p:spPr>
            <a:xfrm>
              <a:off x="763572" y="5276727"/>
              <a:ext cx="367645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/>
              <a:r>
                <a:rPr lang="uk-UA" sz="1600" dirty="0"/>
                <a:t>Назва «Австралія» походить від лат. </a:t>
              </a:r>
              <a:r>
                <a:rPr lang="uk-UA" sz="1600" i="1" dirty="0" err="1"/>
                <a:t>austrālis</a:t>
              </a:r>
              <a:r>
                <a:rPr lang="uk-UA" sz="1600" dirty="0"/>
                <a:t>, що буквально перекладається як «південна» (земля).</a:t>
              </a:r>
            </a:p>
            <a:p>
              <a:endParaRPr lang="uk-UA" dirty="0"/>
            </a:p>
          </p:txBody>
        </p:sp>
        <p:sp>
          <p:nvSpPr>
            <p:cNvPr id="11" name="Справа верх"/>
            <p:cNvSpPr txBox="1"/>
            <p:nvPr/>
          </p:nvSpPr>
          <p:spPr>
            <a:xfrm>
              <a:off x="4440025" y="1055818"/>
              <a:ext cx="4147792" cy="307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/>
              <a:r>
                <a:rPr lang="uk-UA" sz="1600" dirty="0"/>
                <a:t>Австралія — найменший з материків, майже цілком розташована в жаркому поясі південної півкулі. На території Австралії розташовано одну державу.</a:t>
              </a:r>
            </a:p>
            <a:p>
              <a:pPr indent="457200"/>
              <a:r>
                <a:rPr lang="uk-UA" sz="1600" dirty="0"/>
                <a:t>Населення його ділиться на корінне і прийшле. Прийшле — це переселенці з Європи, в основному з Англії, які говорять англійською мовою і носять європейський одяг. Корінних жителів залишилося дуже мало. Живуть вони в напівпустелях і пустелях.</a:t>
              </a:r>
            </a:p>
            <a:p>
              <a:endParaRPr lang="uk-UA" dirty="0"/>
            </a:p>
          </p:txBody>
        </p:sp>
        <p:pic>
          <p:nvPicPr>
            <p:cNvPr id="7" name="Фотка в тексте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1178" y="3838046"/>
              <a:ext cx="2885486" cy="2040243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Нащвание"/>
            <p:cNvSpPr txBox="1"/>
            <p:nvPr/>
          </p:nvSpPr>
          <p:spPr>
            <a:xfrm>
              <a:off x="763572" y="565609"/>
              <a:ext cx="37801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uk-UA" sz="5400" b="1" u="sng" dirty="0">
                  <a:ln w="0"/>
                  <a:solidFill>
                    <a:srgbClr val="27457B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АВСТРАЛИЯ </a:t>
              </a:r>
              <a:endParaRPr lang="uk-UA" sz="5400" b="1" u="sng" dirty="0">
                <a:ln w="0"/>
                <a:solidFill>
                  <a:srgbClr val="27457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9" name="Карта Мал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23" y="1545254"/>
            <a:ext cx="3308696" cy="3731474"/>
          </a:xfrm>
          <a:prstGeom prst="rect">
            <a:avLst/>
          </a:prstGeom>
        </p:spPr>
      </p:pic>
      <p:pic>
        <p:nvPicPr>
          <p:cNvPr id="5" name="Карта Бол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8" y="482600"/>
            <a:ext cx="5225143" cy="5892800"/>
          </a:xfrm>
          <a:prstGeom prst="rect">
            <a:avLst/>
          </a:prstGeom>
        </p:spPr>
      </p:pic>
      <p:sp>
        <p:nvSpPr>
          <p:cNvPr id="22" name="Кінець">
            <a:hlinkClick r:id="" action="ppaction://hlinkshowjump?jump=endshow"/>
          </p:cNvPr>
          <p:cNvSpPr/>
          <p:nvPr/>
        </p:nvSpPr>
        <p:spPr>
          <a:xfrm>
            <a:off x="6638192" y="565609"/>
            <a:ext cx="1699304" cy="392753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КІНЕЦЬ</a:t>
            </a:r>
          </a:p>
        </p:txBody>
      </p:sp>
      <p:sp>
        <p:nvSpPr>
          <p:cNvPr id="13" name="Рослинність">
            <a:hlinkClick r:id="rId5" action="ppaction://hlinksldjump"/>
          </p:cNvPr>
          <p:cNvSpPr/>
          <p:nvPr/>
        </p:nvSpPr>
        <p:spPr>
          <a:xfrm>
            <a:off x="1027523" y="130598"/>
            <a:ext cx="1527142" cy="320512"/>
          </a:xfrm>
          <a:prstGeom prst="snip2Same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Рослинність</a:t>
            </a:r>
          </a:p>
        </p:txBody>
      </p:sp>
      <p:sp>
        <p:nvSpPr>
          <p:cNvPr id="15" name="Тваринництво">
            <a:hlinkClick r:id="rId6" action="ppaction://hlinksldjump"/>
          </p:cNvPr>
          <p:cNvSpPr/>
          <p:nvPr/>
        </p:nvSpPr>
        <p:spPr>
          <a:xfrm>
            <a:off x="2554665" y="130598"/>
            <a:ext cx="1885360" cy="320512"/>
          </a:xfrm>
          <a:prstGeom prst="snip2SameRect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Тваринництво</a:t>
            </a:r>
          </a:p>
        </p:txBody>
      </p:sp>
      <p:sp>
        <p:nvSpPr>
          <p:cNvPr id="18" name="Визначні місця">
            <a:hlinkClick r:id="rId7" action="ppaction://hlinksldjump"/>
          </p:cNvPr>
          <p:cNvSpPr/>
          <p:nvPr/>
        </p:nvSpPr>
        <p:spPr>
          <a:xfrm>
            <a:off x="4440026" y="125050"/>
            <a:ext cx="1933542" cy="320512"/>
          </a:xfrm>
          <a:prstGeom prst="snip2SameRect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Визначні місця</a:t>
            </a:r>
          </a:p>
        </p:txBody>
      </p:sp>
      <p:sp>
        <p:nvSpPr>
          <p:cNvPr id="20" name="Головна">
            <a:hlinkClick r:id="rId8" action="ppaction://hlinksldjump"/>
          </p:cNvPr>
          <p:cNvSpPr/>
          <p:nvPr/>
        </p:nvSpPr>
        <p:spPr>
          <a:xfrm>
            <a:off x="6378552" y="125050"/>
            <a:ext cx="2209265" cy="320512"/>
          </a:xfrm>
          <a:prstGeom prst="snip2Same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Головна</a:t>
            </a:r>
          </a:p>
        </p:txBody>
      </p:sp>
    </p:spTree>
    <p:extLst>
      <p:ext uri="{BB962C8B-B14F-4D97-AF65-F5344CB8AC3E}">
        <p14:creationId xmlns:p14="http://schemas.microsoft.com/office/powerpoint/2010/main" val="1527469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амк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9" name="Текст"/>
          <p:cNvGrpSpPr/>
          <p:nvPr/>
        </p:nvGrpSpPr>
        <p:grpSpPr>
          <a:xfrm>
            <a:off x="763572" y="565609"/>
            <a:ext cx="7824245" cy="5660855"/>
            <a:chOff x="763572" y="565609"/>
            <a:chExt cx="7824245" cy="5660855"/>
          </a:xfrm>
        </p:grpSpPr>
        <p:sp>
          <p:nvSpPr>
            <p:cNvPr id="11" name="Справа верх"/>
            <p:cNvSpPr txBox="1"/>
            <p:nvPr/>
          </p:nvSpPr>
          <p:spPr>
            <a:xfrm>
              <a:off x="4270342" y="1055818"/>
              <a:ext cx="4317475" cy="5170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/>
              <a:r>
                <a:rPr lang="uk-UA" sz="2200" dirty="0"/>
                <a:t>Найпоширеніші дерева Австралії — евкаліпти. За даними статистики кожен з чотирьох, австралійських дерев три — евкаліпти.</a:t>
              </a:r>
            </a:p>
            <a:p>
              <a:pPr indent="457200"/>
              <a:r>
                <a:rPr lang="uk-UA" sz="2200" dirty="0"/>
                <a:t>Це вічнозелені і найвищі дерева на Землі. Висота цих дерев сягає 100 метрів, а товщина стовбура до 10 метрів!</a:t>
              </a:r>
            </a:p>
            <a:p>
              <a:pPr indent="457200"/>
              <a:r>
                <a:rPr lang="uk-UA" sz="2200" dirty="0"/>
                <a:t>Евкаліпт росте дуже швидко і в 35 років досягає висоти 200-річного </a:t>
              </a:r>
              <a:r>
                <a:rPr lang="uk-UA" sz="2200" dirty="0" err="1"/>
                <a:t>дуба</a:t>
              </a:r>
              <a:r>
                <a:rPr lang="uk-UA" sz="2200" dirty="0"/>
                <a:t>!</a:t>
              </a:r>
            </a:p>
            <a:p>
              <a:pPr indent="457200"/>
              <a:r>
                <a:rPr lang="uk-UA" sz="2200" dirty="0"/>
                <a:t>Коріння цього дерева глибоко йдуть в землю, а листя сухі і жорсткі.</a:t>
              </a:r>
            </a:p>
          </p:txBody>
        </p:sp>
        <p:sp>
          <p:nvSpPr>
            <p:cNvPr id="3" name="Нащвание"/>
            <p:cNvSpPr txBox="1"/>
            <p:nvPr/>
          </p:nvSpPr>
          <p:spPr>
            <a:xfrm>
              <a:off x="763572" y="565609"/>
              <a:ext cx="37801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uk-UA" sz="5400" b="1" u="sng" dirty="0">
                  <a:ln w="0"/>
                  <a:solidFill>
                    <a:srgbClr val="27457B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Евкаліпт </a:t>
              </a:r>
              <a:endParaRPr lang="uk-UA" sz="5400" b="1" u="sng" dirty="0">
                <a:ln w="0"/>
                <a:solidFill>
                  <a:srgbClr val="27457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5" name="Карта Бол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8" y="482600"/>
            <a:ext cx="5225143" cy="5892800"/>
          </a:xfrm>
          <a:prstGeom prst="rect">
            <a:avLst/>
          </a:prstGeom>
        </p:spPr>
      </p:pic>
      <p:sp>
        <p:nvSpPr>
          <p:cNvPr id="13" name="Рослинність">
            <a:hlinkClick r:id="rId4" action="ppaction://hlinksldjump"/>
          </p:cNvPr>
          <p:cNvSpPr/>
          <p:nvPr/>
        </p:nvSpPr>
        <p:spPr>
          <a:xfrm>
            <a:off x="1027523" y="130598"/>
            <a:ext cx="1527142" cy="320512"/>
          </a:xfrm>
          <a:prstGeom prst="snip2Same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Рослинність</a:t>
            </a:r>
          </a:p>
        </p:txBody>
      </p:sp>
      <p:sp>
        <p:nvSpPr>
          <p:cNvPr id="17" name="Визначні місця">
            <a:hlinkClick r:id="rId5" action="ppaction://hlinksldjump"/>
          </p:cNvPr>
          <p:cNvSpPr/>
          <p:nvPr/>
        </p:nvSpPr>
        <p:spPr>
          <a:xfrm>
            <a:off x="4440026" y="125050"/>
            <a:ext cx="1933542" cy="320512"/>
          </a:xfrm>
          <a:prstGeom prst="snip2SameRect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Визначні місця</a:t>
            </a:r>
          </a:p>
        </p:txBody>
      </p:sp>
      <p:sp>
        <p:nvSpPr>
          <p:cNvPr id="15" name="Тваринництво">
            <a:hlinkClick r:id="rId6" action="ppaction://hlinksldjump"/>
          </p:cNvPr>
          <p:cNvSpPr/>
          <p:nvPr/>
        </p:nvSpPr>
        <p:spPr>
          <a:xfrm>
            <a:off x="2554665" y="130598"/>
            <a:ext cx="1885360" cy="320512"/>
          </a:xfrm>
          <a:prstGeom prst="snip2SameRect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Тваринництво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72" y="1686903"/>
            <a:ext cx="3490447" cy="4171916"/>
          </a:xfrm>
          <a:prstGeom prst="rect">
            <a:avLst/>
          </a:prstGeom>
        </p:spPr>
      </p:pic>
      <p:sp>
        <p:nvSpPr>
          <p:cNvPr id="18" name="Головна">
            <a:hlinkClick r:id="rId8" action="ppaction://hlinksldjump"/>
          </p:cNvPr>
          <p:cNvSpPr/>
          <p:nvPr/>
        </p:nvSpPr>
        <p:spPr>
          <a:xfrm>
            <a:off x="6378552" y="125050"/>
            <a:ext cx="2209265" cy="320512"/>
          </a:xfrm>
          <a:prstGeom prst="snip2Same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Головна</a:t>
            </a:r>
          </a:p>
        </p:txBody>
      </p:sp>
    </p:spTree>
    <p:extLst>
      <p:ext uri="{BB962C8B-B14F-4D97-AF65-F5344CB8AC3E}">
        <p14:creationId xmlns:p14="http://schemas.microsoft.com/office/powerpoint/2010/main" val="1237967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амк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9" name="Текст"/>
          <p:cNvGrpSpPr/>
          <p:nvPr/>
        </p:nvGrpSpPr>
        <p:grpSpPr>
          <a:xfrm>
            <a:off x="763572" y="565609"/>
            <a:ext cx="7824245" cy="3968084"/>
            <a:chOff x="763572" y="565609"/>
            <a:chExt cx="7824245" cy="3968084"/>
          </a:xfrm>
        </p:grpSpPr>
        <p:sp>
          <p:nvSpPr>
            <p:cNvPr id="11" name="Справа верх"/>
            <p:cNvSpPr txBox="1"/>
            <p:nvPr/>
          </p:nvSpPr>
          <p:spPr>
            <a:xfrm>
              <a:off x="4270342" y="1055818"/>
              <a:ext cx="4317475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/>
              <a:r>
                <a:rPr lang="uk-UA" sz="2200" dirty="0"/>
                <a:t>Золота акація — невелике дерево з яскраво-зеленим листям і золотисто-жовтими весняними квітами.</a:t>
              </a:r>
            </a:p>
            <a:p>
              <a:pPr indent="457200"/>
              <a:r>
                <a:rPr lang="uk-UA" sz="2200" dirty="0"/>
                <a:t>Її зображення входить в герб країни, а з 1988 року золота акація стала офіційною національною квітковою емблемою Австралії і тепер часто зустрічаються на австралійських монетах.</a:t>
              </a:r>
            </a:p>
          </p:txBody>
        </p:sp>
        <p:sp>
          <p:nvSpPr>
            <p:cNvPr id="3" name="Нащвание"/>
            <p:cNvSpPr txBox="1"/>
            <p:nvPr/>
          </p:nvSpPr>
          <p:spPr>
            <a:xfrm>
              <a:off x="763572" y="565609"/>
              <a:ext cx="37801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uk-UA" sz="5400" b="1" u="sng" dirty="0">
                  <a:ln w="0"/>
                  <a:solidFill>
                    <a:srgbClr val="27457B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Акація</a:t>
              </a:r>
              <a:endParaRPr lang="uk-UA" sz="5400" b="1" u="sng" dirty="0">
                <a:ln w="0"/>
                <a:solidFill>
                  <a:srgbClr val="27457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5" name="Карта Бол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8" y="482600"/>
            <a:ext cx="5225143" cy="5892800"/>
          </a:xfrm>
          <a:prstGeom prst="rect">
            <a:avLst/>
          </a:prstGeom>
        </p:spPr>
      </p:pic>
      <p:sp>
        <p:nvSpPr>
          <p:cNvPr id="13" name="Рослинність">
            <a:hlinkClick r:id="rId4" action="ppaction://hlinksldjump"/>
          </p:cNvPr>
          <p:cNvSpPr/>
          <p:nvPr/>
        </p:nvSpPr>
        <p:spPr>
          <a:xfrm>
            <a:off x="1027523" y="130598"/>
            <a:ext cx="1527142" cy="320512"/>
          </a:xfrm>
          <a:prstGeom prst="snip2Same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Рослинність</a:t>
            </a:r>
          </a:p>
        </p:txBody>
      </p:sp>
      <p:sp>
        <p:nvSpPr>
          <p:cNvPr id="17" name="Визначні місця">
            <a:hlinkClick r:id="rId5" action="ppaction://hlinksldjump"/>
          </p:cNvPr>
          <p:cNvSpPr/>
          <p:nvPr/>
        </p:nvSpPr>
        <p:spPr>
          <a:xfrm>
            <a:off x="4440026" y="125050"/>
            <a:ext cx="1933542" cy="320512"/>
          </a:xfrm>
          <a:prstGeom prst="snip2SameRect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Визначні місця</a:t>
            </a:r>
          </a:p>
        </p:txBody>
      </p:sp>
      <p:sp>
        <p:nvSpPr>
          <p:cNvPr id="15" name="Тваринництво">
            <a:hlinkClick r:id="rId6" action="ppaction://hlinksldjump"/>
          </p:cNvPr>
          <p:cNvSpPr/>
          <p:nvPr/>
        </p:nvSpPr>
        <p:spPr>
          <a:xfrm>
            <a:off x="2554665" y="130598"/>
            <a:ext cx="1885360" cy="320512"/>
          </a:xfrm>
          <a:prstGeom prst="snip2SameRect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Тваринництво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72" y="1488939"/>
            <a:ext cx="3504785" cy="461389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144" y="4595173"/>
            <a:ext cx="2285869" cy="1711970"/>
          </a:xfrm>
          <a:prstGeom prst="rect">
            <a:avLst/>
          </a:prstGeom>
        </p:spPr>
      </p:pic>
      <p:sp>
        <p:nvSpPr>
          <p:cNvPr id="14" name="Головна">
            <a:hlinkClick r:id="rId9" action="ppaction://hlinksldjump"/>
          </p:cNvPr>
          <p:cNvSpPr/>
          <p:nvPr/>
        </p:nvSpPr>
        <p:spPr>
          <a:xfrm>
            <a:off x="6378552" y="125050"/>
            <a:ext cx="2209265" cy="320512"/>
          </a:xfrm>
          <a:prstGeom prst="snip2Same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Головна</a:t>
            </a:r>
          </a:p>
        </p:txBody>
      </p:sp>
    </p:spTree>
    <p:extLst>
      <p:ext uri="{BB962C8B-B14F-4D97-AF65-F5344CB8AC3E}">
        <p14:creationId xmlns:p14="http://schemas.microsoft.com/office/powerpoint/2010/main" val="3708994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амк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9" name="Текст"/>
          <p:cNvGrpSpPr/>
          <p:nvPr/>
        </p:nvGrpSpPr>
        <p:grpSpPr>
          <a:xfrm>
            <a:off x="763572" y="565609"/>
            <a:ext cx="7824245" cy="5525658"/>
            <a:chOff x="763572" y="565609"/>
            <a:chExt cx="7824245" cy="5525658"/>
          </a:xfrm>
        </p:grpSpPr>
        <p:sp>
          <p:nvSpPr>
            <p:cNvPr id="11" name="Справа верх"/>
            <p:cNvSpPr txBox="1"/>
            <p:nvPr/>
          </p:nvSpPr>
          <p:spPr>
            <a:xfrm>
              <a:off x="4270342" y="766732"/>
              <a:ext cx="4317475" cy="5324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/>
              <a:r>
                <a:rPr lang="uk-UA" sz="2000" dirty="0"/>
                <a:t>Найбільш відоме тварина Австралії — звичайно, кенгуру. Воно зображено навіть на гербі країни.</a:t>
              </a:r>
            </a:p>
            <a:p>
              <a:pPr indent="457200"/>
              <a:r>
                <a:rPr lang="uk-UA" sz="2000" dirty="0"/>
                <a:t>Найменші з них ростом всього 23 см, а найбільші досягають 160 см. Зовнішній вигляд цієї тварини такий, що його ні з ким не сплутаєш: передні лапи короткі, що надає йому деяку схожість з людиною, а задні, навпаки, довгі і пристосовані для стрибків. Хвіст довгий і сильний.</a:t>
              </a:r>
            </a:p>
            <a:p>
              <a:pPr indent="457200"/>
              <a:r>
                <a:rPr lang="uk-UA" sz="2000" dirty="0"/>
                <a:t>У кенгуру довгі і досить великі вуха. Вони можуть рухатися незалежно одне від іншого — це допомагає тваринам вловлювати найслабші звуки.</a:t>
              </a:r>
            </a:p>
            <a:p>
              <a:pPr indent="457200"/>
              <a:r>
                <a:rPr lang="uk-UA" sz="2000" dirty="0"/>
                <a:t>Кенгуру — травоїдні тварини.</a:t>
              </a:r>
            </a:p>
          </p:txBody>
        </p:sp>
        <p:sp>
          <p:nvSpPr>
            <p:cNvPr id="3" name="Нащвание"/>
            <p:cNvSpPr txBox="1"/>
            <p:nvPr/>
          </p:nvSpPr>
          <p:spPr>
            <a:xfrm>
              <a:off x="763572" y="565609"/>
              <a:ext cx="37801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uk-UA" sz="5400" b="1" u="sng" dirty="0">
                  <a:ln w="0"/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Кенгуру</a:t>
              </a:r>
              <a:endParaRPr lang="uk-UA" sz="5400" b="1" u="sng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5" name="Карта Бол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8" y="482600"/>
            <a:ext cx="5225143" cy="5892800"/>
          </a:xfrm>
          <a:prstGeom prst="rect">
            <a:avLst/>
          </a:prstGeom>
        </p:spPr>
      </p:pic>
      <p:sp>
        <p:nvSpPr>
          <p:cNvPr id="13" name="Рослинність">
            <a:hlinkClick r:id="rId4" action="ppaction://hlinksldjump"/>
          </p:cNvPr>
          <p:cNvSpPr/>
          <p:nvPr/>
        </p:nvSpPr>
        <p:spPr>
          <a:xfrm>
            <a:off x="1027523" y="130598"/>
            <a:ext cx="1527142" cy="320512"/>
          </a:xfrm>
          <a:prstGeom prst="snip2Same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Рослинність</a:t>
            </a:r>
          </a:p>
        </p:txBody>
      </p:sp>
      <p:sp>
        <p:nvSpPr>
          <p:cNvPr id="17" name="Визначні місця">
            <a:hlinkClick r:id="rId5" action="ppaction://hlinksldjump"/>
          </p:cNvPr>
          <p:cNvSpPr/>
          <p:nvPr/>
        </p:nvSpPr>
        <p:spPr>
          <a:xfrm>
            <a:off x="4440026" y="125050"/>
            <a:ext cx="1933542" cy="320512"/>
          </a:xfrm>
          <a:prstGeom prst="snip2SameRect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Визначні місця</a:t>
            </a:r>
          </a:p>
        </p:txBody>
      </p:sp>
      <p:sp>
        <p:nvSpPr>
          <p:cNvPr id="15" name="Тваринництво">
            <a:hlinkClick r:id="rId6" action="ppaction://hlinksldjump"/>
          </p:cNvPr>
          <p:cNvSpPr/>
          <p:nvPr/>
        </p:nvSpPr>
        <p:spPr>
          <a:xfrm>
            <a:off x="2554665" y="130598"/>
            <a:ext cx="1885360" cy="320512"/>
          </a:xfrm>
          <a:prstGeom prst="snip2SameRect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Тваринництво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12" y="1506928"/>
            <a:ext cx="3618130" cy="4910882"/>
          </a:xfrm>
          <a:prstGeom prst="rect">
            <a:avLst/>
          </a:prstGeom>
        </p:spPr>
      </p:pic>
      <p:sp>
        <p:nvSpPr>
          <p:cNvPr id="18" name="Головна">
            <a:hlinkClick r:id="rId8" action="ppaction://hlinksldjump"/>
          </p:cNvPr>
          <p:cNvSpPr/>
          <p:nvPr/>
        </p:nvSpPr>
        <p:spPr>
          <a:xfrm>
            <a:off x="6378552" y="125050"/>
            <a:ext cx="2209265" cy="320512"/>
          </a:xfrm>
          <a:prstGeom prst="snip2Same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Головна</a:t>
            </a:r>
          </a:p>
        </p:txBody>
      </p:sp>
    </p:spTree>
    <p:extLst>
      <p:ext uri="{BB962C8B-B14F-4D97-AF65-F5344CB8AC3E}">
        <p14:creationId xmlns:p14="http://schemas.microsoft.com/office/powerpoint/2010/main" val="1018521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амк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9" name="Текст"/>
          <p:cNvGrpSpPr/>
          <p:nvPr/>
        </p:nvGrpSpPr>
        <p:grpSpPr>
          <a:xfrm>
            <a:off x="763572" y="565609"/>
            <a:ext cx="7824245" cy="5679546"/>
            <a:chOff x="763572" y="565609"/>
            <a:chExt cx="7824245" cy="5679546"/>
          </a:xfrm>
        </p:grpSpPr>
        <p:sp>
          <p:nvSpPr>
            <p:cNvPr id="11" name="Справа верх"/>
            <p:cNvSpPr txBox="1"/>
            <p:nvPr/>
          </p:nvSpPr>
          <p:spPr>
            <a:xfrm>
              <a:off x="4270342" y="612844"/>
              <a:ext cx="4317475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/>
              <a:r>
                <a:rPr lang="uk-UA" dirty="0" err="1"/>
                <a:t>Коала</a:t>
              </a:r>
              <a:r>
                <a:rPr lang="uk-UA" dirty="0"/>
                <a:t> — це миле австралійське звірятко, що нагадує </a:t>
              </a:r>
              <a:r>
                <a:rPr lang="uk-UA" dirty="0" err="1"/>
                <a:t>плюшового</a:t>
              </a:r>
              <a:r>
                <a:rPr lang="uk-UA" dirty="0"/>
                <a:t> ведмедика і важить близько 15 кілограмів.</a:t>
              </a:r>
            </a:p>
            <a:p>
              <a:pPr indent="457200"/>
              <a:r>
                <a:rPr lang="uk-UA" dirty="0"/>
                <a:t> </a:t>
              </a:r>
              <a:r>
                <a:rPr lang="uk-UA" dirty="0" err="1"/>
                <a:t>Коала</a:t>
              </a:r>
              <a:r>
                <a:rPr lang="uk-UA" dirty="0"/>
                <a:t> вкритий сірою шерстю, більш світлої на животі. Передні лапи з гострими кігтями добре пристосовані до життя на деревах, яку веде цей звір, і допомагають йому спритно дертися.</a:t>
              </a:r>
            </a:p>
            <a:p>
              <a:pPr indent="457200"/>
              <a:r>
                <a:rPr lang="uk-UA" dirty="0" err="1"/>
                <a:t>Коала</a:t>
              </a:r>
              <a:r>
                <a:rPr lang="uk-UA" dirty="0"/>
                <a:t> це ледачий звір, він спить близько 20 годин на день і </a:t>
              </a:r>
              <a:r>
                <a:rPr lang="uk-UA" dirty="0" err="1"/>
                <a:t>рідко</a:t>
              </a:r>
              <a:r>
                <a:rPr lang="uk-UA" dirty="0"/>
                <a:t> спускається на землю. Кожен день </a:t>
              </a:r>
              <a:r>
                <a:rPr lang="uk-UA" dirty="0" err="1"/>
                <a:t>коала</a:t>
              </a:r>
              <a:r>
                <a:rPr lang="uk-UA" dirty="0"/>
                <a:t> з'їдає близько одного кілограма листя евкаліпта. На вигляд </a:t>
              </a:r>
              <a:r>
                <a:rPr lang="uk-UA" dirty="0" err="1"/>
                <a:t>коала</a:t>
              </a:r>
              <a:r>
                <a:rPr lang="uk-UA" dirty="0"/>
                <a:t> гладкий, але він дуже спритний і здатний спритно стрибати з гілки на гілку і з одного дерева на інше. Тільки коли дерева розташовані далеко один від одного, тварина спускається на землю. Зазвичай все життя </a:t>
              </a:r>
              <a:r>
                <a:rPr lang="uk-UA" dirty="0" err="1"/>
                <a:t>коала</a:t>
              </a:r>
              <a:r>
                <a:rPr lang="uk-UA" dirty="0"/>
                <a:t> проводить на гілках евкаліпта.</a:t>
              </a:r>
            </a:p>
          </p:txBody>
        </p:sp>
        <p:sp>
          <p:nvSpPr>
            <p:cNvPr id="3" name="Нащвание"/>
            <p:cNvSpPr txBox="1"/>
            <p:nvPr/>
          </p:nvSpPr>
          <p:spPr>
            <a:xfrm>
              <a:off x="763572" y="565609"/>
              <a:ext cx="37801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uk-UA" sz="5400" b="1" u="sng" dirty="0" err="1">
                  <a:ln w="0"/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Коала</a:t>
              </a:r>
              <a:endParaRPr lang="uk-UA" sz="5400" b="1" u="sng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5" name="Карта Бол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8" y="482600"/>
            <a:ext cx="5225143" cy="5892800"/>
          </a:xfrm>
          <a:prstGeom prst="rect">
            <a:avLst/>
          </a:prstGeom>
        </p:spPr>
      </p:pic>
      <p:sp>
        <p:nvSpPr>
          <p:cNvPr id="13" name="Рослинність">
            <a:hlinkClick r:id="rId4" action="ppaction://hlinksldjump"/>
          </p:cNvPr>
          <p:cNvSpPr/>
          <p:nvPr/>
        </p:nvSpPr>
        <p:spPr>
          <a:xfrm>
            <a:off x="1027523" y="130598"/>
            <a:ext cx="1527142" cy="320512"/>
          </a:xfrm>
          <a:prstGeom prst="snip2Same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Рослинність</a:t>
            </a:r>
          </a:p>
        </p:txBody>
      </p:sp>
      <p:sp>
        <p:nvSpPr>
          <p:cNvPr id="17" name="Визначні місця">
            <a:hlinkClick r:id="rId5" action="ppaction://hlinksldjump"/>
          </p:cNvPr>
          <p:cNvSpPr/>
          <p:nvPr/>
        </p:nvSpPr>
        <p:spPr>
          <a:xfrm>
            <a:off x="4440026" y="125050"/>
            <a:ext cx="1933542" cy="320512"/>
          </a:xfrm>
          <a:prstGeom prst="snip2SameRect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Визначні місця</a:t>
            </a:r>
          </a:p>
        </p:txBody>
      </p:sp>
      <p:sp>
        <p:nvSpPr>
          <p:cNvPr id="15" name="Тваринництво">
            <a:hlinkClick r:id="rId6" action="ppaction://hlinksldjump"/>
          </p:cNvPr>
          <p:cNvSpPr/>
          <p:nvPr/>
        </p:nvSpPr>
        <p:spPr>
          <a:xfrm>
            <a:off x="2554665" y="130598"/>
            <a:ext cx="1885360" cy="320512"/>
          </a:xfrm>
          <a:prstGeom prst="snip2SameRect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Тваринництво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21" y="1603438"/>
            <a:ext cx="3712921" cy="4610732"/>
          </a:xfrm>
          <a:prstGeom prst="rect">
            <a:avLst/>
          </a:prstGeom>
        </p:spPr>
      </p:pic>
      <p:sp>
        <p:nvSpPr>
          <p:cNvPr id="20" name="Головна">
            <a:hlinkClick r:id="rId8" action="ppaction://hlinksldjump"/>
          </p:cNvPr>
          <p:cNvSpPr/>
          <p:nvPr/>
        </p:nvSpPr>
        <p:spPr>
          <a:xfrm>
            <a:off x="6378552" y="125050"/>
            <a:ext cx="2209265" cy="320512"/>
          </a:xfrm>
          <a:prstGeom prst="snip2Same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Головна</a:t>
            </a:r>
          </a:p>
        </p:txBody>
      </p:sp>
    </p:spTree>
    <p:extLst>
      <p:ext uri="{BB962C8B-B14F-4D97-AF65-F5344CB8AC3E}">
        <p14:creationId xmlns:p14="http://schemas.microsoft.com/office/powerpoint/2010/main" val="3680276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</TotalTime>
  <Words>762</Words>
  <Application>Microsoft Office PowerPoint</Application>
  <PresentationFormat>Экран (4:3)</PresentationFormat>
  <Paragraphs>82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Федоренко Олексій</dc:creator>
  <cp:lastModifiedBy>Федоренко Олексій</cp:lastModifiedBy>
  <cp:revision>15</cp:revision>
  <dcterms:created xsi:type="dcterms:W3CDTF">2016-12-04T10:25:20Z</dcterms:created>
  <dcterms:modified xsi:type="dcterms:W3CDTF">2016-12-04T11:46:03Z</dcterms:modified>
</cp:coreProperties>
</file>